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2"/>
  </p:sldMasterIdLst>
  <p:notesMasterIdLst>
    <p:notesMasterId r:id="rId5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4" r:id="rId50"/>
    <p:sldId id="303" r:id="rId5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5" roundtripDataSignature="AMtx7mhqHy3Lkwim/oApeo+Gnuplf1ii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89" autoAdjust="0"/>
    <p:restoredTop sz="94660"/>
  </p:normalViewPr>
  <p:slideViewPr>
    <p:cSldViewPr snapToGrid="0">
      <p:cViewPr varScale="1">
        <p:scale>
          <a:sx n="84" d="100"/>
          <a:sy n="84" d="100"/>
        </p:scale>
        <p:origin x="619" y="7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customschemas.google.com/relationships/presentationmetadata" Target="meta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32653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4008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7843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89312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18219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4263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03538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6845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54325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63120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87737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5562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95601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22360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23856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77990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75695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46056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6092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28685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36132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3084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2388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93901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56484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74490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06024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47132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64876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89825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77449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50046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4949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1461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35638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32081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70650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84904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44792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73396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26708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04538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41466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8933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4102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2303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1970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9310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1068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5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9" name="Google Shape;79;p5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6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6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6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6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6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6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7" name="Google Shape;97;p63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7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6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6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6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垂直排列标题与文本" type="vertTitleAndTx">
  <p:cSld name="VERTICAL_TITLE_AND_VERTICAL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4"/>
          <p:cNvSpPr txBox="1">
            <a:spLocks noGrp="1"/>
          </p:cNvSpPr>
          <p:nvPr>
            <p:ph type="title"/>
          </p:nvPr>
        </p:nvSpPr>
        <p:spPr>
          <a:xfrm rot="5400000">
            <a:off x="7285037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64"/>
          <p:cNvSpPr txBox="1">
            <a:spLocks noGrp="1"/>
          </p:cNvSpPr>
          <p:nvPr>
            <p:ph type="body" idx="1"/>
          </p:nvPr>
        </p:nvSpPr>
        <p:spPr>
          <a:xfrm rot="5400000">
            <a:off x="1697037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6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6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Google Shape;106;p6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定义版式">
  <p:cSld name="自定义版式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5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5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5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5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比较">
  <p:cSld name="1_比较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5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5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5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8" name="Google Shape;58;p55"/>
          <p:cNvSpPr txBox="1"/>
          <p:nvPr/>
        </p:nvSpPr>
        <p:spPr>
          <a:xfrm>
            <a:off x="1007605" y="6726240"/>
            <a:ext cx="1800200" cy="118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" u="sng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PPT模板</a:t>
            </a:r>
            <a:r>
              <a:rPr lang="zh-TW" sz="10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http://www.1ppt.com/moban/ </a:t>
            </a:r>
            <a:endParaRPr sz="100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1" name="Google Shape;71;p5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"/>
          <p:cNvSpPr txBox="1"/>
          <p:nvPr/>
        </p:nvSpPr>
        <p:spPr>
          <a:xfrm>
            <a:off x="2527800" y="1425050"/>
            <a:ext cx="6430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 b="1" i="0" u="none" strike="noStrike" cap="non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業務銷售資料分析</a:t>
            </a:r>
            <a:endParaRPr sz="6000" b="1" i="0" u="none" strike="noStrike" cap="none">
              <a:solidFill>
                <a:srgbClr val="222A35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13" name="Google Shape;113;p1"/>
          <p:cNvSpPr txBox="1"/>
          <p:nvPr/>
        </p:nvSpPr>
        <p:spPr>
          <a:xfrm>
            <a:off x="2028300" y="3234675"/>
            <a:ext cx="742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i="0" u="none" strike="noStrike" cap="non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10931007陳宥蓁</a:t>
            </a:r>
            <a:r>
              <a:rPr lang="zh-TW" sz="2400" b="1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 </a:t>
            </a:r>
            <a:r>
              <a:rPr lang="zh-TW" sz="2400" b="1" i="0" u="none" strike="noStrike" cap="non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 10931014林子菁</a:t>
            </a:r>
            <a:r>
              <a:rPr lang="zh-TW" sz="2400" b="1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  </a:t>
            </a:r>
            <a:r>
              <a:rPr lang="zh-TW" sz="2400" b="1" i="0" u="none" strike="noStrike" cap="none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10931022黃安如</a:t>
            </a:r>
            <a:endParaRPr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FKai-SB"/>
              <a:buNone/>
            </a:pPr>
            <a:r>
              <a:rPr lang="zh-TW" sz="4000">
                <a:latin typeface="DFKai-SB"/>
                <a:ea typeface="DFKai-SB"/>
                <a:cs typeface="DFKai-SB"/>
                <a:sym typeface="DFKai-SB"/>
              </a:rPr>
              <a:t>改變顏色</a:t>
            </a:r>
            <a:endParaRPr sz="40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86" name="Google Shape;186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2277893" y="1690688"/>
            <a:ext cx="904174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65300" y="1690688"/>
            <a:ext cx="4195431" cy="459345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0"/>
          <p:cNvSpPr txBox="1"/>
          <p:nvPr/>
        </p:nvSpPr>
        <p:spPr>
          <a:xfrm>
            <a:off x="3327420" y="2509737"/>
            <a:ext cx="952750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色碼表</a:t>
            </a:r>
            <a:endParaRPr sz="36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89" name="Google Shape;189;p10"/>
          <p:cNvSpPr txBox="1"/>
          <p:nvPr/>
        </p:nvSpPr>
        <p:spPr>
          <a:xfrm>
            <a:off x="9476362" y="2509737"/>
            <a:ext cx="727953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顏</a:t>
            </a:r>
            <a:endParaRPr sz="36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色</a:t>
            </a:r>
            <a:endParaRPr sz="36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名</a:t>
            </a:r>
            <a:endParaRPr sz="36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稱</a:t>
            </a:r>
            <a:endParaRPr sz="36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FKai-SB"/>
              <a:buNone/>
            </a:pPr>
            <a:r>
              <a:rPr lang="zh-TW" sz="4000">
                <a:latin typeface="DFKai-SB"/>
                <a:ea typeface="DFKai-SB"/>
                <a:cs typeface="DFKai-SB"/>
                <a:sym typeface="DFKai-SB"/>
              </a:rPr>
              <a:t>實際演練</a:t>
            </a:r>
            <a:endParaRPr sz="40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95" name="Google Shape;195;p1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1418325"/>
            <a:ext cx="5984100" cy="255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8200" y="3972750"/>
            <a:ext cx="5984099" cy="246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FKai-SB"/>
              <a:buNone/>
            </a:pPr>
            <a:r>
              <a:rPr lang="zh-TW" sz="4000">
                <a:latin typeface="DFKai-SB"/>
                <a:ea typeface="DFKai-SB"/>
                <a:cs typeface="DFKai-SB"/>
                <a:sym typeface="DFKai-SB"/>
              </a:rPr>
              <a:t>橫向比較最大值並標註顏色</a:t>
            </a:r>
            <a:endParaRPr sz="40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02" name="Google Shape;202;p1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1690700"/>
            <a:ext cx="6831600" cy="300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FKai-SB"/>
              <a:buNone/>
            </a:pPr>
            <a:r>
              <a:rPr lang="zh-TW" sz="4000">
                <a:latin typeface="DFKai-SB"/>
                <a:ea typeface="DFKai-SB"/>
                <a:cs typeface="DFKai-SB"/>
                <a:sym typeface="DFKai-SB"/>
              </a:rPr>
              <a:t>數值以柱狀圖呈現</a:t>
            </a:r>
            <a:endParaRPr sz="40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08" name="Google Shape;208;p1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1690700"/>
            <a:ext cx="7333200" cy="309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FKai-SB"/>
              <a:buNone/>
            </a:pPr>
            <a:r>
              <a:rPr lang="zh-TW" sz="4000">
                <a:latin typeface="DFKai-SB"/>
                <a:ea typeface="DFKai-SB"/>
                <a:cs typeface="DFKai-SB"/>
                <a:sym typeface="DFKai-SB"/>
              </a:rPr>
              <a:t>更改顏色以利於觀察</a:t>
            </a:r>
            <a:endParaRPr sz="40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14" name="Google Shape;214;p1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1690688"/>
            <a:ext cx="9886950" cy="378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5"/>
          <p:cNvSpPr txBox="1">
            <a:spLocks noGrp="1"/>
          </p:cNvSpPr>
          <p:nvPr>
            <p:ph type="title"/>
          </p:nvPr>
        </p:nvSpPr>
        <p:spPr>
          <a:xfrm>
            <a:off x="838200" y="365124"/>
            <a:ext cx="10515600" cy="1367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FKai-SB"/>
              <a:buNone/>
            </a:pPr>
            <a:r>
              <a:rPr lang="zh-TW" sz="4000">
                <a:latin typeface="DFKai-SB"/>
                <a:ea typeface="DFKai-SB"/>
                <a:cs typeface="DFKai-SB"/>
                <a:sym typeface="DFKai-SB"/>
              </a:rPr>
              <a:t>繪製長條圖</a:t>
            </a:r>
            <a:endParaRPr sz="40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20" name="Google Shape;220;p1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997300" y="1732450"/>
            <a:ext cx="7148700" cy="366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FKai-SB"/>
              <a:buNone/>
            </a:pPr>
            <a:r>
              <a:rPr lang="zh-TW" sz="4000">
                <a:latin typeface="DFKai-SB"/>
                <a:ea typeface="DFKai-SB"/>
                <a:cs typeface="DFKai-SB"/>
                <a:sym typeface="DFKai-SB"/>
              </a:rPr>
              <a:t>增加一個Y座標軸，並調整大小</a:t>
            </a:r>
            <a:endParaRPr sz="40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26" name="Google Shape;226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1690700"/>
            <a:ext cx="7737300" cy="385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FKai-SB"/>
              <a:buNone/>
            </a:pPr>
            <a:r>
              <a:rPr lang="zh-TW" sz="4000">
                <a:latin typeface="DFKai-SB"/>
                <a:ea typeface="DFKai-SB"/>
                <a:cs typeface="DFKai-SB"/>
                <a:sym typeface="DFKai-SB"/>
              </a:rPr>
              <a:t>分成兩個子圖呈現</a:t>
            </a:r>
            <a:endParaRPr sz="40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32" name="Google Shape;232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1690700"/>
            <a:ext cx="8083200" cy="379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8"/>
          <p:cNvSpPr txBox="1"/>
          <p:nvPr/>
        </p:nvSpPr>
        <p:spPr>
          <a:xfrm>
            <a:off x="1106456" y="1771375"/>
            <a:ext cx="3551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>
                <a:solidFill>
                  <a:srgbClr val="3F3F3F"/>
                </a:solidFill>
                <a:latin typeface="DFKai-SB"/>
                <a:ea typeface="DFKai-SB"/>
                <a:cs typeface="DFKai-SB"/>
                <a:sym typeface="DFKai-SB"/>
              </a:rPr>
              <a:t>PART TWO</a:t>
            </a:r>
            <a:endParaRPr/>
          </a:p>
        </p:txBody>
      </p:sp>
      <p:sp>
        <p:nvSpPr>
          <p:cNvPr id="238" name="Google Shape;238;p18"/>
          <p:cNvSpPr txBox="1"/>
          <p:nvPr/>
        </p:nvSpPr>
        <p:spPr>
          <a:xfrm>
            <a:off x="598711" y="2491189"/>
            <a:ext cx="511975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>
                <a:solidFill>
                  <a:srgbClr val="3F3F3F"/>
                </a:solidFill>
                <a:latin typeface="DFKai-SB"/>
                <a:ea typeface="DFKai-SB"/>
                <a:cs typeface="DFKai-SB"/>
                <a:sym typeface="DFKai-SB"/>
              </a:rPr>
              <a:t>業務員銷售分析</a:t>
            </a:r>
            <a:endParaRPr sz="4800">
              <a:solidFill>
                <a:srgbClr val="3F3F3F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FKai-SB"/>
              <a:buNone/>
            </a:pPr>
            <a:r>
              <a:rPr lang="zh-TW" sz="4000">
                <a:latin typeface="DFKai-SB"/>
                <a:ea typeface="DFKai-SB"/>
                <a:cs typeface="DFKai-SB"/>
                <a:sym typeface="DFKai-SB"/>
              </a:rPr>
              <a:t>各業務員銷售總金額以降冪排列</a:t>
            </a:r>
            <a:endParaRPr sz="40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44" name="Google Shape;244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1690700"/>
            <a:ext cx="8047800" cy="36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"/>
          <p:cNvSpPr txBox="1"/>
          <p:nvPr/>
        </p:nvSpPr>
        <p:spPr>
          <a:xfrm>
            <a:off x="6712608" y="4662530"/>
            <a:ext cx="214339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400">
                <a:solidFill>
                  <a:srgbClr val="222A35"/>
                </a:solidFill>
                <a:latin typeface="DFKai-SB"/>
                <a:ea typeface="DFKai-SB"/>
                <a:cs typeface="DFKai-SB"/>
                <a:sym typeface="DFKai-SB"/>
              </a:rPr>
              <a:t>目錄</a:t>
            </a:r>
            <a:r>
              <a:rPr lang="zh-TW" sz="4400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4400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6789612" y="5431971"/>
            <a:ext cx="205682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DFKai-SB"/>
                <a:ea typeface="DFKai-SB"/>
                <a:cs typeface="DFKai-SB"/>
                <a:sym typeface="DFKai-SB"/>
              </a:rPr>
              <a:t>CONTENTS</a:t>
            </a:r>
            <a:endParaRPr sz="2400">
              <a:solidFill>
                <a:schemeClr val="dk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grpSp>
        <p:nvGrpSpPr>
          <p:cNvPr id="120" name="Google Shape;120;p2"/>
          <p:cNvGrpSpPr/>
          <p:nvPr/>
        </p:nvGrpSpPr>
        <p:grpSpPr>
          <a:xfrm>
            <a:off x="615532" y="1335346"/>
            <a:ext cx="4176313" cy="646331"/>
            <a:chOff x="4340249" y="2755062"/>
            <a:chExt cx="3745833" cy="646331"/>
          </a:xfrm>
        </p:grpSpPr>
        <p:sp>
          <p:nvSpPr>
            <p:cNvPr id="121" name="Google Shape;121;p2"/>
            <p:cNvSpPr txBox="1"/>
            <p:nvPr/>
          </p:nvSpPr>
          <p:spPr>
            <a:xfrm>
              <a:off x="4340249" y="2755062"/>
              <a:ext cx="579709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600">
                  <a:solidFill>
                    <a:srgbClr val="262626"/>
                  </a:solidFill>
                  <a:latin typeface="DFKai-SB"/>
                  <a:ea typeface="DFKai-SB"/>
                  <a:cs typeface="DFKai-SB"/>
                  <a:sym typeface="DFKai-SB"/>
                </a:rPr>
                <a:t>01</a:t>
              </a:r>
              <a:endParaRPr sz="3600">
                <a:solidFill>
                  <a:srgbClr val="262626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122" name="Google Shape;122;p2"/>
            <p:cNvSpPr txBox="1"/>
            <p:nvPr/>
          </p:nvSpPr>
          <p:spPr>
            <a:xfrm>
              <a:off x="5045608" y="2760514"/>
              <a:ext cx="30404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>
                  <a:solidFill>
                    <a:srgbClr val="262626"/>
                  </a:solidFill>
                  <a:latin typeface="DFKai-SB"/>
                  <a:ea typeface="DFKai-SB"/>
                  <a:cs typeface="DFKai-SB"/>
                  <a:sym typeface="DFKai-SB"/>
                </a:rPr>
                <a:t>業務單位分析</a:t>
              </a:r>
              <a:endParaRPr sz="2400">
                <a:solidFill>
                  <a:srgbClr val="262626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</p:grpSp>
      <p:grpSp>
        <p:nvGrpSpPr>
          <p:cNvPr id="123" name="Google Shape;123;p2"/>
          <p:cNvGrpSpPr/>
          <p:nvPr/>
        </p:nvGrpSpPr>
        <p:grpSpPr>
          <a:xfrm>
            <a:off x="583645" y="2078223"/>
            <a:ext cx="4176311" cy="646331"/>
            <a:chOff x="4340249" y="2755062"/>
            <a:chExt cx="3745831" cy="646331"/>
          </a:xfrm>
        </p:grpSpPr>
        <p:sp>
          <p:nvSpPr>
            <p:cNvPr id="124" name="Google Shape;124;p2"/>
            <p:cNvSpPr txBox="1"/>
            <p:nvPr/>
          </p:nvSpPr>
          <p:spPr>
            <a:xfrm>
              <a:off x="4340249" y="2755062"/>
              <a:ext cx="579709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600">
                  <a:solidFill>
                    <a:srgbClr val="262626"/>
                  </a:solidFill>
                  <a:latin typeface="DFKai-SB"/>
                  <a:ea typeface="DFKai-SB"/>
                  <a:cs typeface="DFKai-SB"/>
                  <a:sym typeface="DFKai-SB"/>
                </a:rPr>
                <a:t>02</a:t>
              </a:r>
              <a:endParaRPr sz="3600">
                <a:solidFill>
                  <a:srgbClr val="262626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125" name="Google Shape;125;p2"/>
            <p:cNvSpPr txBox="1"/>
            <p:nvPr/>
          </p:nvSpPr>
          <p:spPr>
            <a:xfrm>
              <a:off x="5045607" y="2760514"/>
              <a:ext cx="3040473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>
                  <a:solidFill>
                    <a:srgbClr val="262626"/>
                  </a:solidFill>
                  <a:latin typeface="DFKai-SB"/>
                  <a:ea typeface="DFKai-SB"/>
                  <a:cs typeface="DFKai-SB"/>
                  <a:sym typeface="DFKai-SB"/>
                </a:rPr>
                <a:t>業務員銷售分析</a:t>
              </a:r>
              <a:endParaRPr sz="2400">
                <a:solidFill>
                  <a:srgbClr val="262626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</p:grpSp>
      <p:grpSp>
        <p:nvGrpSpPr>
          <p:cNvPr id="126" name="Google Shape;126;p2"/>
          <p:cNvGrpSpPr/>
          <p:nvPr/>
        </p:nvGrpSpPr>
        <p:grpSpPr>
          <a:xfrm>
            <a:off x="583645" y="2821100"/>
            <a:ext cx="4176313" cy="646331"/>
            <a:chOff x="4340249" y="2755062"/>
            <a:chExt cx="3745833" cy="646331"/>
          </a:xfrm>
        </p:grpSpPr>
        <p:sp>
          <p:nvSpPr>
            <p:cNvPr id="127" name="Google Shape;127;p2"/>
            <p:cNvSpPr txBox="1"/>
            <p:nvPr/>
          </p:nvSpPr>
          <p:spPr>
            <a:xfrm>
              <a:off x="4340249" y="2755062"/>
              <a:ext cx="579709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600">
                  <a:solidFill>
                    <a:srgbClr val="262626"/>
                  </a:solidFill>
                  <a:latin typeface="DFKai-SB"/>
                  <a:ea typeface="DFKai-SB"/>
                  <a:cs typeface="DFKai-SB"/>
                  <a:sym typeface="DFKai-SB"/>
                </a:rPr>
                <a:t>03</a:t>
              </a:r>
              <a:endParaRPr sz="3600">
                <a:solidFill>
                  <a:srgbClr val="262626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128" name="Google Shape;128;p2"/>
            <p:cNvSpPr txBox="1"/>
            <p:nvPr/>
          </p:nvSpPr>
          <p:spPr>
            <a:xfrm>
              <a:off x="5045608" y="2760514"/>
              <a:ext cx="30404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>
                  <a:solidFill>
                    <a:srgbClr val="262626"/>
                  </a:solidFill>
                  <a:latin typeface="DFKai-SB"/>
                  <a:ea typeface="DFKai-SB"/>
                  <a:cs typeface="DFKai-SB"/>
                  <a:sym typeface="DFKai-SB"/>
                </a:rPr>
                <a:t>產品銷售分析</a:t>
              </a:r>
              <a:endParaRPr sz="2400">
                <a:solidFill>
                  <a:srgbClr val="262626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</p:grpSp>
      <p:grpSp>
        <p:nvGrpSpPr>
          <p:cNvPr id="129" name="Google Shape;129;p2"/>
          <p:cNvGrpSpPr/>
          <p:nvPr/>
        </p:nvGrpSpPr>
        <p:grpSpPr>
          <a:xfrm>
            <a:off x="615532" y="3531847"/>
            <a:ext cx="5026507" cy="646331"/>
            <a:chOff x="4340249" y="2755062"/>
            <a:chExt cx="4508392" cy="646331"/>
          </a:xfrm>
        </p:grpSpPr>
        <p:sp>
          <p:nvSpPr>
            <p:cNvPr id="130" name="Google Shape;130;p2"/>
            <p:cNvSpPr txBox="1"/>
            <p:nvPr/>
          </p:nvSpPr>
          <p:spPr>
            <a:xfrm>
              <a:off x="4340249" y="2755062"/>
              <a:ext cx="579709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600">
                  <a:solidFill>
                    <a:srgbClr val="262626"/>
                  </a:solidFill>
                  <a:latin typeface="DFKai-SB"/>
                  <a:ea typeface="DFKai-SB"/>
                  <a:cs typeface="DFKai-SB"/>
                  <a:sym typeface="DFKai-SB"/>
                </a:rPr>
                <a:t>04</a:t>
              </a:r>
              <a:endParaRPr sz="3600">
                <a:solidFill>
                  <a:srgbClr val="262626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131" name="Google Shape;131;p2"/>
            <p:cNvSpPr txBox="1"/>
            <p:nvPr/>
          </p:nvSpPr>
          <p:spPr>
            <a:xfrm>
              <a:off x="5045608" y="2760514"/>
              <a:ext cx="3803033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>
                  <a:solidFill>
                    <a:srgbClr val="262626"/>
                  </a:solidFill>
                  <a:latin typeface="DFKai-SB"/>
                  <a:ea typeface="DFKai-SB"/>
                  <a:cs typeface="DFKai-SB"/>
                  <a:sym typeface="DFKai-SB"/>
                </a:rPr>
                <a:t>產品銷售分析總和及百分比表</a:t>
              </a:r>
              <a:endParaRPr sz="2400">
                <a:solidFill>
                  <a:srgbClr val="262626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</p:grpSp>
      <p:grpSp>
        <p:nvGrpSpPr>
          <p:cNvPr id="132" name="Google Shape;132;p2"/>
          <p:cNvGrpSpPr/>
          <p:nvPr/>
        </p:nvGrpSpPr>
        <p:grpSpPr>
          <a:xfrm>
            <a:off x="615532" y="4274724"/>
            <a:ext cx="5026507" cy="646331"/>
            <a:chOff x="4340249" y="2755062"/>
            <a:chExt cx="4508392" cy="646331"/>
          </a:xfrm>
        </p:grpSpPr>
        <p:sp>
          <p:nvSpPr>
            <p:cNvPr id="133" name="Google Shape;133;p2"/>
            <p:cNvSpPr txBox="1"/>
            <p:nvPr/>
          </p:nvSpPr>
          <p:spPr>
            <a:xfrm>
              <a:off x="4340249" y="2755062"/>
              <a:ext cx="579709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600">
                  <a:solidFill>
                    <a:srgbClr val="262626"/>
                  </a:solidFill>
                  <a:latin typeface="DFKai-SB"/>
                  <a:ea typeface="DFKai-SB"/>
                  <a:cs typeface="DFKai-SB"/>
                  <a:sym typeface="DFKai-SB"/>
                </a:rPr>
                <a:t>05</a:t>
              </a:r>
              <a:endParaRPr sz="3600">
                <a:solidFill>
                  <a:srgbClr val="262626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134" name="Google Shape;134;p2"/>
            <p:cNvSpPr txBox="1"/>
            <p:nvPr/>
          </p:nvSpPr>
          <p:spPr>
            <a:xfrm>
              <a:off x="5045608" y="2760514"/>
              <a:ext cx="3803033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>
                  <a:solidFill>
                    <a:srgbClr val="262626"/>
                  </a:solidFill>
                  <a:latin typeface="DFKai-SB"/>
                  <a:ea typeface="DFKai-SB"/>
                  <a:cs typeface="DFKai-SB"/>
                  <a:sym typeface="DFKai-SB"/>
                </a:rPr>
                <a:t>綜合分析</a:t>
              </a:r>
              <a:endParaRPr/>
            </a:p>
          </p:txBody>
        </p:sp>
      </p:grpSp>
      <p:grpSp>
        <p:nvGrpSpPr>
          <p:cNvPr id="135" name="Google Shape;135;p2"/>
          <p:cNvGrpSpPr/>
          <p:nvPr/>
        </p:nvGrpSpPr>
        <p:grpSpPr>
          <a:xfrm>
            <a:off x="615532" y="5017601"/>
            <a:ext cx="5026507" cy="646331"/>
            <a:chOff x="4340249" y="2755062"/>
            <a:chExt cx="4508392" cy="646331"/>
          </a:xfrm>
        </p:grpSpPr>
        <p:sp>
          <p:nvSpPr>
            <p:cNvPr id="136" name="Google Shape;136;p2"/>
            <p:cNvSpPr txBox="1"/>
            <p:nvPr/>
          </p:nvSpPr>
          <p:spPr>
            <a:xfrm>
              <a:off x="4340249" y="2755062"/>
              <a:ext cx="579709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600">
                  <a:solidFill>
                    <a:srgbClr val="262626"/>
                  </a:solidFill>
                  <a:latin typeface="DFKai-SB"/>
                  <a:ea typeface="DFKai-SB"/>
                  <a:cs typeface="DFKai-SB"/>
                  <a:sym typeface="DFKai-SB"/>
                </a:rPr>
                <a:t>06</a:t>
              </a:r>
              <a:endParaRPr sz="3600">
                <a:solidFill>
                  <a:srgbClr val="262626"/>
                </a:solidFill>
                <a:latin typeface="DFKai-SB"/>
                <a:ea typeface="DFKai-SB"/>
                <a:cs typeface="DFKai-SB"/>
                <a:sym typeface="DFKai-SB"/>
              </a:endParaRPr>
            </a:p>
          </p:txBody>
        </p:sp>
        <p:sp>
          <p:nvSpPr>
            <p:cNvPr id="137" name="Google Shape;137;p2"/>
            <p:cNvSpPr txBox="1"/>
            <p:nvPr/>
          </p:nvSpPr>
          <p:spPr>
            <a:xfrm>
              <a:off x="5045608" y="2760514"/>
              <a:ext cx="3803033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>
                  <a:solidFill>
                    <a:srgbClr val="262626"/>
                  </a:solidFill>
                  <a:latin typeface="DFKai-SB"/>
                  <a:ea typeface="DFKai-SB"/>
                  <a:cs typeface="DFKai-SB"/>
                  <a:sym typeface="DFKai-SB"/>
                </a:rPr>
                <a:t>銷售時間軸分析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FKai-SB"/>
              <a:buNone/>
            </a:pPr>
            <a:r>
              <a:rPr lang="zh-TW" sz="4000">
                <a:latin typeface="DFKai-SB"/>
                <a:ea typeface="DFKai-SB"/>
                <a:cs typeface="DFKai-SB"/>
                <a:sym typeface="DFKai-SB"/>
              </a:rPr>
              <a:t>區分各業務員所屬單位及銷售金額</a:t>
            </a:r>
            <a:endParaRPr sz="40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50" name="Google Shape;250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1690700"/>
            <a:ext cx="8679600" cy="43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FKai-SB"/>
              <a:buNone/>
            </a:pPr>
            <a:r>
              <a:rPr lang="zh-TW" sz="4000">
                <a:latin typeface="DFKai-SB"/>
                <a:ea typeface="DFKai-SB"/>
                <a:cs typeface="DFKai-SB"/>
                <a:sym typeface="DFKai-SB"/>
              </a:rPr>
              <a:t>取各業務單位中銷售金額最高及最低</a:t>
            </a:r>
            <a:endParaRPr sz="40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56" name="Google Shape;256;p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915725" y="1690700"/>
            <a:ext cx="5703600" cy="23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8200" y="3987300"/>
            <a:ext cx="5781249" cy="234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2"/>
          <p:cNvSpPr txBox="1"/>
          <p:nvPr/>
        </p:nvSpPr>
        <p:spPr>
          <a:xfrm>
            <a:off x="943350" y="1648400"/>
            <a:ext cx="3485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>
                <a:solidFill>
                  <a:srgbClr val="3F3F3F"/>
                </a:solidFill>
                <a:latin typeface="DFKai-SB"/>
                <a:ea typeface="DFKai-SB"/>
                <a:cs typeface="DFKai-SB"/>
                <a:sym typeface="DFKai-SB"/>
              </a:rPr>
              <a:t>PART THREE</a:t>
            </a:r>
            <a:endParaRPr/>
          </a:p>
        </p:txBody>
      </p:sp>
      <p:sp>
        <p:nvSpPr>
          <p:cNvPr id="263" name="Google Shape;263;p22"/>
          <p:cNvSpPr txBox="1"/>
          <p:nvPr/>
        </p:nvSpPr>
        <p:spPr>
          <a:xfrm>
            <a:off x="598711" y="2491189"/>
            <a:ext cx="511975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>
                <a:solidFill>
                  <a:srgbClr val="3F3F3F"/>
                </a:solidFill>
                <a:latin typeface="DFKai-SB"/>
                <a:ea typeface="DFKai-SB"/>
                <a:cs typeface="DFKai-SB"/>
                <a:sym typeface="DFKai-SB"/>
              </a:rPr>
              <a:t>產品銷售分析</a:t>
            </a:r>
            <a:endParaRPr sz="4800">
              <a:solidFill>
                <a:srgbClr val="3F3F3F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FKai-SB"/>
              <a:buNone/>
            </a:pPr>
            <a:r>
              <a:rPr lang="zh-TW" sz="4000">
                <a:latin typeface="DFKai-SB"/>
                <a:ea typeface="DFKai-SB"/>
                <a:cs typeface="DFKai-SB"/>
                <a:sym typeface="DFKai-SB"/>
              </a:rPr>
              <a:t>不同業務單位各產品的銷售總金額</a:t>
            </a:r>
            <a:endParaRPr sz="40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69" name="Google Shape;269;p2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1690700"/>
            <a:ext cx="9355200" cy="309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FKai-SB"/>
              <a:buNone/>
            </a:pPr>
            <a:r>
              <a:rPr lang="zh-TW" sz="4000">
                <a:latin typeface="DFKai-SB"/>
                <a:ea typeface="DFKai-SB"/>
                <a:cs typeface="DFKai-SB"/>
                <a:sym typeface="DFKai-SB"/>
              </a:rPr>
              <a:t>另一種作法</a:t>
            </a:r>
            <a:endParaRPr sz="40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75" name="Google Shape;275;p2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1786100"/>
            <a:ext cx="8696100" cy="325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FKai-SB"/>
              <a:buNone/>
            </a:pPr>
            <a:r>
              <a:rPr lang="zh-TW" sz="4000">
                <a:latin typeface="DFKai-SB"/>
                <a:ea typeface="DFKai-SB"/>
                <a:cs typeface="DFKai-SB"/>
                <a:sym typeface="DFKai-SB"/>
              </a:rPr>
              <a:t>將上述結果繪製成長條圖</a:t>
            </a:r>
            <a:endParaRPr sz="40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81" name="Google Shape;281;p2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1690701"/>
            <a:ext cx="8268300" cy="356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FKai-SB"/>
              <a:buNone/>
            </a:pPr>
            <a:r>
              <a:rPr lang="zh-TW" sz="4000">
                <a:latin typeface="DFKai-SB"/>
                <a:ea typeface="DFKai-SB"/>
                <a:cs typeface="DFKai-SB"/>
                <a:sym typeface="DFKai-SB"/>
              </a:rPr>
              <a:t>改用堆疊柱狀圖呈現</a:t>
            </a:r>
            <a:endParaRPr sz="40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87" name="Google Shape;287;p2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1690701"/>
            <a:ext cx="7795200" cy="36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7"/>
          <p:cNvSpPr txBox="1"/>
          <p:nvPr/>
        </p:nvSpPr>
        <p:spPr>
          <a:xfrm>
            <a:off x="970664" y="1771370"/>
            <a:ext cx="261321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>
                <a:solidFill>
                  <a:srgbClr val="3F3F3F"/>
                </a:solidFill>
                <a:latin typeface="DFKai-SB"/>
                <a:ea typeface="DFKai-SB"/>
                <a:cs typeface="DFKai-SB"/>
                <a:sym typeface="DFKai-SB"/>
              </a:rPr>
              <a:t>PART FOUR</a:t>
            </a:r>
            <a:endParaRPr/>
          </a:p>
        </p:txBody>
      </p:sp>
      <p:sp>
        <p:nvSpPr>
          <p:cNvPr id="293" name="Google Shape;293;p27"/>
          <p:cNvSpPr txBox="1"/>
          <p:nvPr/>
        </p:nvSpPr>
        <p:spPr>
          <a:xfrm>
            <a:off x="598711" y="2491189"/>
            <a:ext cx="890521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>
                <a:solidFill>
                  <a:srgbClr val="3F3F3F"/>
                </a:solidFill>
                <a:latin typeface="DFKai-SB"/>
                <a:ea typeface="DFKai-SB"/>
                <a:cs typeface="DFKai-SB"/>
                <a:sym typeface="DFKai-SB"/>
              </a:rPr>
              <a:t>產品銷售分析總和及百分比表</a:t>
            </a:r>
            <a:endParaRPr sz="4800">
              <a:solidFill>
                <a:srgbClr val="3F3F3F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94" name="Google Shape;294;p27"/>
          <p:cNvSpPr txBox="1"/>
          <p:nvPr/>
        </p:nvSpPr>
        <p:spPr>
          <a:xfrm>
            <a:off x="7844048" y="6697212"/>
            <a:ext cx="180020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PPT模板 http://www.1ppt.com/moban/ </a:t>
            </a:r>
            <a:endParaRPr sz="1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FKai-SB"/>
              <a:buNone/>
            </a:pPr>
            <a:r>
              <a:rPr lang="zh-TW" sz="4000">
                <a:latin typeface="DFKai-SB"/>
                <a:ea typeface="DFKai-SB"/>
                <a:cs typeface="DFKai-SB"/>
                <a:sym typeface="DFKai-SB"/>
              </a:rPr>
              <a:t>加入各行及各列的總和</a:t>
            </a:r>
            <a:endParaRPr sz="40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300" name="Google Shape;300;p2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1690700"/>
            <a:ext cx="8931300" cy="36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FKai-SB"/>
              <a:buNone/>
            </a:pPr>
            <a:r>
              <a:rPr lang="zh-TW" sz="4000">
                <a:latin typeface="DFKai-SB"/>
                <a:ea typeface="DFKai-SB"/>
                <a:cs typeface="DFKai-SB"/>
                <a:sym typeface="DFKai-SB"/>
              </a:rPr>
              <a:t>另一種作法</a:t>
            </a:r>
            <a:endParaRPr sz="40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306" name="Google Shape;306;p2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1785900"/>
            <a:ext cx="8356200" cy="3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FKai-SB"/>
              <a:buNone/>
            </a:pPr>
            <a:r>
              <a:rPr lang="zh-TW" sz="4000">
                <a:latin typeface="DFKai-SB"/>
                <a:ea typeface="DFKai-SB"/>
                <a:cs typeface="DFKai-SB"/>
                <a:sym typeface="DFKai-SB"/>
              </a:rPr>
              <a:t>程式碼</a:t>
            </a:r>
            <a:endParaRPr sz="40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43" name="Google Shape;143;p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2242275"/>
            <a:ext cx="10498200" cy="250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FKai-SB"/>
              <a:buNone/>
            </a:pPr>
            <a:r>
              <a:rPr lang="zh-TW" sz="4000">
                <a:latin typeface="DFKai-SB"/>
                <a:ea typeface="DFKai-SB"/>
                <a:cs typeface="DFKai-SB"/>
                <a:sym typeface="DFKai-SB"/>
              </a:rPr>
              <a:t>計算各產品的銷售總金額</a:t>
            </a:r>
            <a:endParaRPr sz="40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312" name="Google Shape;312;p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993200" y="1686450"/>
            <a:ext cx="8465400" cy="37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FKai-SB"/>
              <a:buNone/>
            </a:pPr>
            <a:r>
              <a:rPr lang="zh-TW" sz="4000">
                <a:latin typeface="DFKai-SB"/>
                <a:ea typeface="DFKai-SB"/>
                <a:cs typeface="DFKai-SB"/>
                <a:sym typeface="DFKai-SB"/>
              </a:rPr>
              <a:t>求取總計百分比</a:t>
            </a:r>
            <a:endParaRPr sz="40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318" name="Google Shape;318;p3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1690706"/>
            <a:ext cx="8106900" cy="39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2"/>
          <p:cNvSpPr txBox="1"/>
          <p:nvPr/>
        </p:nvSpPr>
        <p:spPr>
          <a:xfrm>
            <a:off x="1320860" y="1783303"/>
            <a:ext cx="309549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>
                <a:solidFill>
                  <a:srgbClr val="3F3F3F"/>
                </a:solidFill>
                <a:latin typeface="DFKai-SB"/>
                <a:ea typeface="DFKai-SB"/>
                <a:cs typeface="DFKai-SB"/>
                <a:sym typeface="DFKai-SB"/>
              </a:rPr>
              <a:t>PART FIVE</a:t>
            </a:r>
            <a:endParaRPr sz="4000">
              <a:solidFill>
                <a:srgbClr val="3F3F3F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324" name="Google Shape;324;p32"/>
          <p:cNvSpPr txBox="1"/>
          <p:nvPr/>
        </p:nvSpPr>
        <p:spPr>
          <a:xfrm>
            <a:off x="1200151" y="2491200"/>
            <a:ext cx="4403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>
                <a:solidFill>
                  <a:srgbClr val="3F3F3F"/>
                </a:solidFill>
                <a:latin typeface="DFKai-SB"/>
                <a:ea typeface="DFKai-SB"/>
                <a:cs typeface="DFKai-SB"/>
                <a:sym typeface="DFKai-SB"/>
              </a:rPr>
              <a:t>綜合分析</a:t>
            </a:r>
            <a:endParaRPr sz="4800">
              <a:solidFill>
                <a:srgbClr val="3F3F3F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325" name="Google Shape;325;p32"/>
          <p:cNvSpPr txBox="1"/>
          <p:nvPr/>
        </p:nvSpPr>
        <p:spPr>
          <a:xfrm>
            <a:off x="7844048" y="6697212"/>
            <a:ext cx="180020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PPT模板 http://www.1ppt.com/moban/ </a:t>
            </a:r>
            <a:endParaRPr sz="1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FKai-SB"/>
              <a:buNone/>
            </a:pPr>
            <a:r>
              <a:rPr lang="zh-TW" sz="4000">
                <a:latin typeface="DFKai-SB"/>
                <a:ea typeface="DFKai-SB"/>
                <a:cs typeface="DFKai-SB"/>
                <a:sym typeface="DFKai-SB"/>
              </a:rPr>
              <a:t>各業務單位產品銷售表現</a:t>
            </a:r>
            <a:endParaRPr sz="40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331" name="Google Shape;331;p3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1349900"/>
            <a:ext cx="8827800" cy="263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8200" y="3987275"/>
            <a:ext cx="8827776" cy="249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FKai-SB"/>
              <a:buNone/>
            </a:pPr>
            <a:r>
              <a:rPr lang="zh-TW" sz="4000">
                <a:latin typeface="DFKai-SB"/>
                <a:ea typeface="DFKai-SB"/>
                <a:cs typeface="DFKai-SB"/>
                <a:sym typeface="DFKai-SB"/>
              </a:rPr>
              <a:t>業務單位一的銷售金額直方圖</a:t>
            </a:r>
            <a:endParaRPr sz="40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338" name="Google Shape;338;p3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005175" y="1597427"/>
            <a:ext cx="8352000" cy="373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5"/>
          <p:cNvSpPr txBox="1"/>
          <p:nvPr/>
        </p:nvSpPr>
        <p:spPr>
          <a:xfrm>
            <a:off x="970664" y="1771370"/>
            <a:ext cx="309549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>
                <a:solidFill>
                  <a:srgbClr val="3F3F3F"/>
                </a:solidFill>
                <a:latin typeface="DFKai-SB"/>
                <a:ea typeface="DFKai-SB"/>
                <a:cs typeface="DFKai-SB"/>
                <a:sym typeface="DFKai-SB"/>
              </a:rPr>
              <a:t>PART SIX</a:t>
            </a:r>
            <a:endParaRPr sz="4000">
              <a:solidFill>
                <a:srgbClr val="3F3F3F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344" name="Google Shape;344;p35"/>
          <p:cNvSpPr txBox="1"/>
          <p:nvPr/>
        </p:nvSpPr>
        <p:spPr>
          <a:xfrm>
            <a:off x="598711" y="2491189"/>
            <a:ext cx="500442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>
                <a:solidFill>
                  <a:srgbClr val="3F3F3F"/>
                </a:solidFill>
                <a:latin typeface="DFKai-SB"/>
                <a:ea typeface="DFKai-SB"/>
                <a:cs typeface="DFKai-SB"/>
                <a:sym typeface="DFKai-SB"/>
              </a:rPr>
              <a:t>銷售時間軸分析</a:t>
            </a:r>
            <a:endParaRPr sz="4800">
              <a:solidFill>
                <a:srgbClr val="3F3F3F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345" name="Google Shape;345;p35"/>
          <p:cNvSpPr txBox="1"/>
          <p:nvPr/>
        </p:nvSpPr>
        <p:spPr>
          <a:xfrm>
            <a:off x="7844048" y="6697212"/>
            <a:ext cx="1800200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PPT模板 http://www.1ppt.com/moban/ </a:t>
            </a:r>
            <a:endParaRPr sz="100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FKai-SB"/>
              <a:buNone/>
            </a:pPr>
            <a:r>
              <a:rPr lang="zh-TW" sz="4000">
                <a:latin typeface="DFKai-SB"/>
                <a:ea typeface="DFKai-SB"/>
                <a:cs typeface="DFKai-SB"/>
                <a:sym typeface="DFKai-SB"/>
              </a:rPr>
              <a:t>改格式及新增一個年分欄位</a:t>
            </a:r>
            <a:endParaRPr sz="40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351" name="Google Shape;351;p3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1571452"/>
            <a:ext cx="7456800" cy="11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8200" y="2935151"/>
            <a:ext cx="7456801" cy="2760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FKai-SB"/>
              <a:buNone/>
            </a:pPr>
            <a:r>
              <a:rPr lang="zh-TW" sz="4000">
                <a:latin typeface="DFKai-SB"/>
                <a:ea typeface="DFKai-SB"/>
                <a:cs typeface="DFKai-SB"/>
                <a:sym typeface="DFKai-SB"/>
              </a:rPr>
              <a:t>不同年份的銷售業績</a:t>
            </a:r>
            <a:endParaRPr sz="40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358" name="Google Shape;358;p3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1690699"/>
            <a:ext cx="9646500" cy="260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FKai-SB"/>
              <a:buNone/>
            </a:pPr>
            <a:r>
              <a:rPr lang="zh-TW" sz="4000">
                <a:latin typeface="DFKai-SB"/>
                <a:ea typeface="DFKai-SB"/>
                <a:cs typeface="DFKai-SB"/>
                <a:sym typeface="DFKai-SB"/>
              </a:rPr>
              <a:t>以長條圖呈現</a:t>
            </a:r>
            <a:endParaRPr sz="40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364" name="Google Shape;364;p3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1690701"/>
            <a:ext cx="7728900" cy="37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FKai-SB"/>
              <a:buNone/>
            </a:pPr>
            <a:r>
              <a:rPr lang="zh-TW" sz="4000">
                <a:latin typeface="DFKai-SB"/>
                <a:ea typeface="DFKai-SB"/>
                <a:cs typeface="DFKai-SB"/>
                <a:sym typeface="DFKai-SB"/>
              </a:rPr>
              <a:t>不同月份的銷售業績</a:t>
            </a:r>
            <a:endParaRPr/>
          </a:p>
        </p:txBody>
      </p:sp>
      <p:pic>
        <p:nvPicPr>
          <p:cNvPr id="370" name="Google Shape;370;p3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1690702"/>
            <a:ext cx="7820700" cy="351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"/>
          <p:cNvSpPr txBox="1"/>
          <p:nvPr/>
        </p:nvSpPr>
        <p:spPr>
          <a:xfrm>
            <a:off x="876029" y="1771370"/>
            <a:ext cx="280102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>
                <a:solidFill>
                  <a:srgbClr val="3F3F3F"/>
                </a:solidFill>
                <a:latin typeface="DFKai-SB"/>
                <a:ea typeface="DFKai-SB"/>
                <a:cs typeface="DFKai-SB"/>
                <a:sym typeface="DFKai-SB"/>
              </a:rPr>
              <a:t>PART ONE</a:t>
            </a:r>
            <a:endParaRPr/>
          </a:p>
        </p:txBody>
      </p:sp>
      <p:sp>
        <p:nvSpPr>
          <p:cNvPr id="149" name="Google Shape;149;p4"/>
          <p:cNvSpPr txBox="1"/>
          <p:nvPr/>
        </p:nvSpPr>
        <p:spPr>
          <a:xfrm>
            <a:off x="598711" y="2491189"/>
            <a:ext cx="511975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>
                <a:solidFill>
                  <a:srgbClr val="3F3F3F"/>
                </a:solidFill>
                <a:latin typeface="DFKai-SB"/>
                <a:ea typeface="DFKai-SB"/>
                <a:cs typeface="DFKai-SB"/>
                <a:sym typeface="DFKai-SB"/>
              </a:rPr>
              <a:t>業務單位分析</a:t>
            </a:r>
            <a:endParaRPr sz="4800">
              <a:solidFill>
                <a:srgbClr val="3F3F3F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2760955" y="504519"/>
            <a:ext cx="27520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https://www.ypppt.com/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FKai-SB"/>
              <a:buNone/>
            </a:pPr>
            <a:r>
              <a:rPr lang="zh-TW" sz="4000">
                <a:latin typeface="DFKai-SB"/>
                <a:ea typeface="DFKai-SB"/>
                <a:cs typeface="DFKai-SB"/>
                <a:sym typeface="DFKai-SB"/>
              </a:rPr>
              <a:t>不同年份各產品銷售金額總和</a:t>
            </a:r>
            <a:endParaRPr sz="40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376" name="Google Shape;376;p4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1690700"/>
            <a:ext cx="7820700" cy="38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FKai-SB"/>
              <a:buNone/>
            </a:pPr>
            <a:r>
              <a:rPr lang="zh-TW" sz="4000">
                <a:latin typeface="DFKai-SB"/>
                <a:ea typeface="DFKai-SB"/>
                <a:cs typeface="DFKai-SB"/>
                <a:sym typeface="DFKai-SB"/>
              </a:rPr>
              <a:t>不同年份各業務單位銷售金額總和</a:t>
            </a:r>
            <a:endParaRPr/>
          </a:p>
        </p:txBody>
      </p:sp>
      <p:pic>
        <p:nvPicPr>
          <p:cNvPr id="382" name="Google Shape;382;p4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1690700"/>
            <a:ext cx="8977800" cy="39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FKai-SB"/>
              <a:buNone/>
            </a:pPr>
            <a:r>
              <a:rPr lang="zh-TW" sz="4000">
                <a:latin typeface="DFKai-SB"/>
                <a:ea typeface="DFKai-SB"/>
                <a:cs typeface="DFKai-SB"/>
                <a:sym typeface="DFKai-SB"/>
              </a:rPr>
              <a:t>不同季份各產品銷售金額總和</a:t>
            </a:r>
            <a:endParaRPr/>
          </a:p>
        </p:txBody>
      </p:sp>
      <p:pic>
        <p:nvPicPr>
          <p:cNvPr id="388" name="Google Shape;388;p4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1690700"/>
            <a:ext cx="8464800" cy="390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FKai-SB"/>
              <a:buNone/>
            </a:pPr>
            <a:r>
              <a:rPr lang="zh-TW" sz="4000">
                <a:latin typeface="DFKai-SB"/>
                <a:ea typeface="DFKai-SB"/>
                <a:cs typeface="DFKai-SB"/>
                <a:sym typeface="DFKai-SB"/>
              </a:rPr>
              <a:t>改顏色</a:t>
            </a:r>
            <a:endParaRPr sz="40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394" name="Google Shape;394;p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1431225"/>
            <a:ext cx="10015200" cy="458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FKai-SB"/>
              <a:buNone/>
            </a:pPr>
            <a:r>
              <a:rPr lang="zh-TW" sz="4000">
                <a:latin typeface="DFKai-SB"/>
                <a:ea typeface="DFKai-SB"/>
                <a:cs typeface="DFKai-SB"/>
                <a:sym typeface="DFKai-SB"/>
              </a:rPr>
              <a:t>各年各季銷售金額總和</a:t>
            </a:r>
            <a:endParaRPr sz="40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400" name="Google Shape;400;p4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1690700"/>
            <a:ext cx="8715300" cy="418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FKai-SB"/>
              <a:buNone/>
            </a:pPr>
            <a:r>
              <a:rPr lang="zh-TW" sz="4000">
                <a:latin typeface="DFKai-SB"/>
                <a:ea typeface="DFKai-SB"/>
                <a:cs typeface="DFKai-SB"/>
                <a:sym typeface="DFKai-SB"/>
              </a:rPr>
              <a:t>2015,2016年每季各業務單位銷售金額總和</a:t>
            </a:r>
            <a:endParaRPr sz="40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406" name="Google Shape;406;p4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1499875"/>
            <a:ext cx="7236300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0475" y="2825438"/>
            <a:ext cx="7072625" cy="333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FKai-SB"/>
              <a:buNone/>
            </a:pPr>
            <a:r>
              <a:rPr lang="zh-TW" sz="4000">
                <a:latin typeface="DFKai-SB"/>
                <a:ea typeface="DFKai-SB"/>
                <a:cs typeface="DFKai-SB"/>
                <a:sym typeface="DFKai-SB"/>
              </a:rPr>
              <a:t>將業務1資料篩出，繪製成長條圖</a:t>
            </a:r>
            <a:endParaRPr sz="40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413" name="Google Shape;413;p4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1690700"/>
            <a:ext cx="7916100" cy="41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FKai-SB"/>
              <a:buNone/>
            </a:pPr>
            <a:r>
              <a:rPr lang="zh-TW" sz="4000" dirty="0">
                <a:latin typeface="DFKai-SB"/>
                <a:ea typeface="DFKai-SB"/>
                <a:cs typeface="DFKai-SB"/>
                <a:sym typeface="DFKai-SB"/>
              </a:rPr>
              <a:t>比較兩年不同季之資料</a:t>
            </a:r>
            <a:endParaRPr sz="4000" dirty="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419" name="Google Shape;419;p4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1311300"/>
            <a:ext cx="5328000" cy="22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7"/>
          <p:cNvPicPr preferRelativeResize="0"/>
          <p:nvPr/>
        </p:nvPicPr>
        <p:blipFill rotWithShape="1">
          <a:blip r:embed="rId5">
            <a:alphaModFix/>
          </a:blip>
          <a:srcRect t="3001" r="13872" b="2869"/>
          <a:stretch/>
        </p:blipFill>
        <p:spPr>
          <a:xfrm>
            <a:off x="4953000" y="2567775"/>
            <a:ext cx="6616148" cy="308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54477" y="151117"/>
            <a:ext cx="10614497" cy="1325563"/>
          </a:xfrm>
        </p:spPr>
        <p:txBody>
          <a:bodyPr>
            <a:normAutofit/>
          </a:bodyPr>
          <a:lstStyle/>
          <a:p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結論</a:t>
            </a:r>
            <a:endParaRPr lang="zh-TW" altLang="en-US" sz="4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54477" y="1264596"/>
            <a:ext cx="11361906" cy="4863830"/>
          </a:xfrm>
        </p:spPr>
        <p:txBody>
          <a:bodyPr>
            <a:normAutofit fontScale="92500"/>
          </a:bodyPr>
          <a:lstStyle/>
          <a:p>
            <a:pPr marL="114300" indent="0">
              <a:buNone/>
            </a:pP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業務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之銷售數量，雖並非最多，但銷售金額卻是最高。</a:t>
            </a:r>
          </a:p>
          <a:p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14300" indent="0">
              <a:buNone/>
            </a:pP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所屬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業務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Terry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銷售業績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最佳。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14300" indent="0">
              <a:buNone/>
            </a:pP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3.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每個業務單位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皆以手機銷售為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大宗。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14300" indent="0">
              <a:buNone/>
            </a:pP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4.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全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公司各產品銷售總和占比由多至少依序為手機、平板、電腦及鍵盤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14300" indent="0">
              <a:buNone/>
            </a:pP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5.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業務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的表現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最佳。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114300" indent="0">
              <a:buNone/>
            </a:pP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6.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由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上述可知業務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最好，因此比較其銷售時間軸可發現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2015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年銷售最佳、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2016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年銷售最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差。</a:t>
            </a:r>
            <a:endParaRPr lang="zh-TW" altLang="en-US" sz="24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485642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8"/>
          <p:cNvSpPr txBox="1"/>
          <p:nvPr/>
        </p:nvSpPr>
        <p:spPr>
          <a:xfrm>
            <a:off x="491941" y="1298579"/>
            <a:ext cx="442656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600" dirty="0">
                <a:solidFill>
                  <a:srgbClr val="222A35"/>
                </a:solidFill>
                <a:latin typeface="DFKai-SB"/>
                <a:ea typeface="DFKai-SB"/>
                <a:cs typeface="DFKai-SB"/>
                <a:sym typeface="DFKai-SB"/>
              </a:rPr>
              <a:t>THANKS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2000">
        <p:circle/>
      </p:transition>
    </mc:Choice>
    <mc:Fallback xmlns="">
      <p:transition spd="slow" advClick="0" advTm="2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FKai-SB"/>
              <a:buNone/>
            </a:pPr>
            <a:r>
              <a:rPr lang="zh-TW" sz="4000">
                <a:latin typeface="DFKai-SB"/>
                <a:ea typeface="DFKai-SB"/>
                <a:cs typeface="DFKai-SB"/>
                <a:sym typeface="DFKai-SB"/>
              </a:rPr>
              <a:t>載入資料</a:t>
            </a:r>
            <a:endParaRPr sz="40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56" name="Google Shape;156;p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1690688"/>
            <a:ext cx="10515600" cy="390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5502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FKai-SB"/>
              <a:buNone/>
            </a:pPr>
            <a:r>
              <a:rPr lang="zh-TW" sz="4000">
                <a:latin typeface="DFKai-SB"/>
                <a:ea typeface="DFKai-SB"/>
                <a:cs typeface="DFKai-SB"/>
                <a:sym typeface="DFKai-SB"/>
              </a:rPr>
              <a:t>檢查資料型態</a:t>
            </a:r>
            <a:endParaRPr sz="40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62" name="Google Shape;162;p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 t="-1313" b="-1313"/>
          <a:stretch/>
        </p:blipFill>
        <p:spPr>
          <a:xfrm>
            <a:off x="838200" y="1690700"/>
            <a:ext cx="9096900" cy="36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FKai-SB"/>
              <a:buNone/>
            </a:pPr>
            <a:r>
              <a:rPr lang="zh-TW" sz="4000">
                <a:latin typeface="DFKai-SB"/>
                <a:ea typeface="DFKai-SB"/>
                <a:cs typeface="DFKai-SB"/>
                <a:sym typeface="DFKai-SB"/>
              </a:rPr>
              <a:t>各業務單位人數</a:t>
            </a:r>
            <a:endParaRPr sz="40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68" name="Google Shape;168;p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1970425"/>
            <a:ext cx="6174900" cy="290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FKai-SB"/>
              <a:buNone/>
            </a:pPr>
            <a:r>
              <a:rPr lang="zh-TW" sz="4000">
                <a:latin typeface="DFKai-SB"/>
                <a:ea typeface="DFKai-SB"/>
                <a:cs typeface="DFKai-SB"/>
                <a:sym typeface="DFKai-SB"/>
              </a:rPr>
              <a:t>不同業務單位的銷售總數量及總金額</a:t>
            </a:r>
            <a:endParaRPr sz="40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74" name="Google Shape;174;p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1865775"/>
            <a:ext cx="7033500" cy="30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992841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FKai-SB"/>
              <a:buNone/>
            </a:pPr>
            <a:r>
              <a:rPr lang="zh-TW" sz="4000">
                <a:latin typeface="DFKai-SB"/>
                <a:ea typeface="DFKai-SB"/>
                <a:cs typeface="DFKai-SB"/>
                <a:sym typeface="DFKai-SB"/>
              </a:rPr>
              <a:t>將銷售總數量及總金額最大值加註顏色</a:t>
            </a:r>
            <a:endParaRPr sz="4000"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80" name="Google Shape;180;p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1690700"/>
            <a:ext cx="7439700" cy="31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第一PPT，www.1ppt.com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519</Words>
  <Application>Microsoft Office PowerPoint</Application>
  <PresentationFormat>寬螢幕</PresentationFormat>
  <Paragraphs>89</Paragraphs>
  <Slides>49</Slides>
  <Notes>48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49</vt:i4>
      </vt:variant>
    </vt:vector>
  </HeadingPairs>
  <TitlesOfParts>
    <vt:vector size="56" baseType="lpstr">
      <vt:lpstr>Microsoft Yahei</vt:lpstr>
      <vt:lpstr>標楷體</vt:lpstr>
      <vt:lpstr>標楷體</vt:lpstr>
      <vt:lpstr>Arial</vt:lpstr>
      <vt:lpstr>Calibri</vt:lpstr>
      <vt:lpstr>第一PPT，www.1ppt.com</vt:lpstr>
      <vt:lpstr>自定义设计方案</vt:lpstr>
      <vt:lpstr>PowerPoint 簡報</vt:lpstr>
      <vt:lpstr>PowerPoint 簡報</vt:lpstr>
      <vt:lpstr>程式碼</vt:lpstr>
      <vt:lpstr>PowerPoint 簡報</vt:lpstr>
      <vt:lpstr>載入資料</vt:lpstr>
      <vt:lpstr>檢查資料型態</vt:lpstr>
      <vt:lpstr>各業務單位人數</vt:lpstr>
      <vt:lpstr>不同業務單位的銷售總數量及總金額</vt:lpstr>
      <vt:lpstr>將銷售總數量及總金額最大值加註顏色</vt:lpstr>
      <vt:lpstr>改變顏色</vt:lpstr>
      <vt:lpstr>實際演練</vt:lpstr>
      <vt:lpstr>橫向比較最大值並標註顏色</vt:lpstr>
      <vt:lpstr>數值以柱狀圖呈現</vt:lpstr>
      <vt:lpstr>更改顏色以利於觀察</vt:lpstr>
      <vt:lpstr>繪製長條圖</vt:lpstr>
      <vt:lpstr>增加一個Y座標軸，並調整大小</vt:lpstr>
      <vt:lpstr>分成兩個子圖呈現</vt:lpstr>
      <vt:lpstr>PowerPoint 簡報</vt:lpstr>
      <vt:lpstr>各業務員銷售總金額以降冪排列</vt:lpstr>
      <vt:lpstr>區分各業務員所屬單位及銷售金額</vt:lpstr>
      <vt:lpstr>取各業務單位中銷售金額最高及最低</vt:lpstr>
      <vt:lpstr>PowerPoint 簡報</vt:lpstr>
      <vt:lpstr>不同業務單位各產品的銷售總金額</vt:lpstr>
      <vt:lpstr>另一種作法</vt:lpstr>
      <vt:lpstr>將上述結果繪製成長條圖</vt:lpstr>
      <vt:lpstr>改用堆疊柱狀圖呈現</vt:lpstr>
      <vt:lpstr>PowerPoint 簡報</vt:lpstr>
      <vt:lpstr>加入各行及各列的總和</vt:lpstr>
      <vt:lpstr>另一種作法</vt:lpstr>
      <vt:lpstr>計算各產品的銷售總金額</vt:lpstr>
      <vt:lpstr>求取總計百分比</vt:lpstr>
      <vt:lpstr>PowerPoint 簡報</vt:lpstr>
      <vt:lpstr>各業務單位產品銷售表現</vt:lpstr>
      <vt:lpstr>業務單位一的銷售金額直方圖</vt:lpstr>
      <vt:lpstr>PowerPoint 簡報</vt:lpstr>
      <vt:lpstr>改格式及新增一個年分欄位</vt:lpstr>
      <vt:lpstr>不同年份的銷售業績</vt:lpstr>
      <vt:lpstr>以長條圖呈現</vt:lpstr>
      <vt:lpstr>不同月份的銷售業績</vt:lpstr>
      <vt:lpstr>不同年份各產品銷售金額總和</vt:lpstr>
      <vt:lpstr>不同年份各業務單位銷售金額總和</vt:lpstr>
      <vt:lpstr>不同季份各產品銷售金額總和</vt:lpstr>
      <vt:lpstr>改顏色</vt:lpstr>
      <vt:lpstr>各年各季銷售金額總和</vt:lpstr>
      <vt:lpstr>2015,2016年每季各業務單位銷售金額總和</vt:lpstr>
      <vt:lpstr>將業務1資料篩出，繪製成長條圖</vt:lpstr>
      <vt:lpstr>比較兩年不同季之資料</vt:lpstr>
      <vt:lpstr>結論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chen-yuchen</dc:creator>
  <cp:lastModifiedBy>chen-yuchen</cp:lastModifiedBy>
  <cp:revision>5</cp:revision>
  <dcterms:modified xsi:type="dcterms:W3CDTF">2021-06-12T18:12:12Z</dcterms:modified>
</cp:coreProperties>
</file>